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C1AC64-8500-479B-A819-E1041C49B4E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3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824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06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996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289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77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377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869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725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441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34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57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62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23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81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92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13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7409-09B2-4EA4-8D27-30F3594EE621}" type="datetimeFigureOut">
              <a:rPr lang="en-AU" smtClean="0"/>
              <a:t>30/10/2020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E7ED-2816-44C9-9266-500C9F25EE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36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4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rain, sitting, small&#10;&#10;Description automatically generated">
            <a:extLst>
              <a:ext uri="{FF2B5EF4-FFF2-40B4-BE49-F238E27FC236}">
                <a16:creationId xmlns:a16="http://schemas.microsoft.com/office/drawing/2014/main" id="{A16F594C-C011-40EF-A083-E5A87E6F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2000" cy="707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F8DE24-DD77-487B-A96A-122698C6F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469" y="0"/>
            <a:ext cx="6517482" cy="2509213"/>
          </a:xfrm>
        </p:spPr>
        <p:txBody>
          <a:bodyPr>
            <a:normAutofit/>
          </a:bodyPr>
          <a:lstStyle/>
          <a:p>
            <a:r>
              <a:rPr lang="en-AU" sz="5400" dirty="0">
                <a:ln w="285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Potentially Predicting Precipitation</a:t>
            </a:r>
            <a:endParaRPr lang="en-AU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CBD0E-7ED9-4EE3-92B2-02F9D25F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88" y="5707927"/>
            <a:ext cx="4030463" cy="1371599"/>
          </a:xfrm>
        </p:spPr>
        <p:txBody>
          <a:bodyPr>
            <a:normAutofit/>
          </a:bodyPr>
          <a:lstStyle/>
          <a:p>
            <a:pPr algn="l"/>
            <a:r>
              <a:rPr lang="en-AU" sz="2400" cap="none" dirty="0">
                <a:solidFill>
                  <a:schemeClr val="bg1"/>
                </a:solidFill>
              </a:rPr>
              <a:t>IOD Mini-Project 3</a:t>
            </a:r>
            <a:br>
              <a:rPr lang="en-AU" sz="2400" cap="none" dirty="0">
                <a:solidFill>
                  <a:schemeClr val="bg1"/>
                </a:solidFill>
              </a:rPr>
            </a:br>
            <a:r>
              <a:rPr lang="en-AU" sz="3200" cap="none" dirty="0">
                <a:solidFill>
                  <a:schemeClr val="bg1"/>
                </a:solidFill>
              </a:rPr>
              <a:t>Ciaran Mathewson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433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100" y="1628169"/>
            <a:ext cx="2617164" cy="3987841"/>
          </a:xfrm>
          <a:solidFill>
            <a:schemeClr val="bg1">
              <a:alpha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cap="none" dirty="0"/>
              <a:t>Why?</a:t>
            </a:r>
          </a:p>
          <a:p>
            <a:r>
              <a:rPr lang="en-AU" cap="none" dirty="0"/>
              <a:t>To save resources by designing a model which correctly predicts tomorrow’s rainfall </a:t>
            </a:r>
          </a:p>
          <a:p>
            <a:r>
              <a:rPr lang="en-AU" cap="none" dirty="0"/>
              <a:t>Rain can be mentally and financially damaging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0162B8-72D3-49AB-A2E3-0B5B791A13DF}"/>
              </a:ext>
            </a:extLst>
          </p:cNvPr>
          <p:cNvSpPr txBox="1">
            <a:spLocks/>
          </p:cNvSpPr>
          <p:nvPr/>
        </p:nvSpPr>
        <p:spPr>
          <a:xfrm>
            <a:off x="3268733" y="1631724"/>
            <a:ext cx="2617163" cy="398784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cap="none" dirty="0"/>
              <a:t>Conclusions</a:t>
            </a:r>
          </a:p>
          <a:p>
            <a:r>
              <a:rPr lang="en-AU" cap="none" dirty="0"/>
              <a:t>Rain models can be accurate (85%), far above random chance (22%)</a:t>
            </a:r>
          </a:p>
          <a:p>
            <a:r>
              <a:rPr lang="en-AU" cap="none" dirty="0"/>
              <a:t>Humidity is most important, followed by pressure and wind gust speed</a:t>
            </a:r>
          </a:p>
          <a:p>
            <a:endParaRPr lang="en-AU" cap="non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FAD416-D418-4E77-8205-D0BBDA9BF45B}"/>
              </a:ext>
            </a:extLst>
          </p:cNvPr>
          <p:cNvSpPr txBox="1">
            <a:spLocks/>
          </p:cNvSpPr>
          <p:nvPr/>
        </p:nvSpPr>
        <p:spPr>
          <a:xfrm>
            <a:off x="6187736" y="1628169"/>
            <a:ext cx="2617164" cy="398784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cap="none" dirty="0"/>
              <a:t>Further Insights</a:t>
            </a:r>
          </a:p>
          <a:p>
            <a:r>
              <a:rPr lang="en-AU" cap="none" dirty="0"/>
              <a:t>Inland and coastal regions are different, however rain models are based on the combination of variables themselves, not their locations</a:t>
            </a:r>
          </a:p>
          <a:p>
            <a:r>
              <a:rPr lang="en-AU" cap="none" dirty="0"/>
              <a:t>One can predict the other</a:t>
            </a:r>
          </a:p>
        </p:txBody>
      </p:sp>
    </p:spTree>
    <p:extLst>
      <p:ext uri="{BB962C8B-B14F-4D97-AF65-F5344CB8AC3E}">
        <p14:creationId xmlns:p14="http://schemas.microsoft.com/office/powerpoint/2010/main" val="16748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endParaRPr lang="en-AU" cap="none" dirty="0"/>
          </a:p>
        </p:txBody>
      </p:sp>
      <p:pic>
        <p:nvPicPr>
          <p:cNvPr id="6" name="Content Placeholder 5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36840679-F6DC-4C3B-9BE8-27FF655152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7686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0C4B9-9451-41C9-A75B-E1A544980B10}"/>
              </a:ext>
            </a:extLst>
          </p:cNvPr>
          <p:cNvSpPr txBox="1"/>
          <p:nvPr/>
        </p:nvSpPr>
        <p:spPr>
          <a:xfrm>
            <a:off x="5070763" y="5753838"/>
            <a:ext cx="45073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385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A person walking in the rain holding an umbrella&#10;&#10;Description automatically generated">
            <a:extLst>
              <a:ext uri="{FF2B5EF4-FFF2-40B4-BE49-F238E27FC236}">
                <a16:creationId xmlns:a16="http://schemas.microsoft.com/office/drawing/2014/main" id="{126A99A8-10A5-438D-869D-C80349488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r="3194"/>
          <a:stretch>
            <a:fillRect/>
          </a:stretch>
        </p:blipFill>
        <p:spPr>
          <a:xfrm>
            <a:off x="4665350" y="-1808"/>
            <a:ext cx="4635238" cy="6856499"/>
          </a:xfrm>
          <a:custGeom>
            <a:avLst/>
            <a:gdLst>
              <a:gd name="connsiteX0" fmla="*/ 2415079 w 6180317"/>
              <a:gd name="connsiteY0" fmla="*/ 0 h 6856499"/>
              <a:gd name="connsiteX1" fmla="*/ 6180317 w 6180317"/>
              <a:gd name="connsiteY1" fmla="*/ 1 h 6856499"/>
              <a:gd name="connsiteX2" fmla="*/ 6180317 w 6180317"/>
              <a:gd name="connsiteY2" fmla="*/ 6856499 h 6856499"/>
              <a:gd name="connsiteX3" fmla="*/ 2411986 w 6180317"/>
              <a:gd name="connsiteY3" fmla="*/ 6856498 h 6856499"/>
              <a:gd name="connsiteX4" fmla="*/ 1524785 w 6180317"/>
              <a:gd name="connsiteY4" fmla="*/ 6343343 h 6856499"/>
              <a:gd name="connsiteX5" fmla="*/ 136790 w 6180317"/>
              <a:gd name="connsiteY5" fmla="*/ 3941406 h 6856499"/>
              <a:gd name="connsiteX6" fmla="*/ 136790 w 6180317"/>
              <a:gd name="connsiteY6" fmla="*/ 2915095 h 6856499"/>
              <a:gd name="connsiteX7" fmla="*/ 1524785 w 6180317"/>
              <a:gd name="connsiteY7" fmla="*/ 513155 h 6856499"/>
              <a:gd name="connsiteX8" fmla="*/ 2415079 w 6180317"/>
              <a:gd name="connsiteY8" fmla="*/ 0 h 685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80317" h="6856499">
                <a:moveTo>
                  <a:pt x="2415079" y="0"/>
                </a:moveTo>
                <a:lnTo>
                  <a:pt x="6180317" y="1"/>
                </a:lnTo>
                <a:lnTo>
                  <a:pt x="6180317" y="6856499"/>
                </a:lnTo>
                <a:lnTo>
                  <a:pt x="2411986" y="6856498"/>
                </a:lnTo>
                <a:cubicBezTo>
                  <a:pt x="2047213" y="6856498"/>
                  <a:pt x="1707170" y="6661748"/>
                  <a:pt x="1524785" y="6343343"/>
                </a:cubicBezTo>
                <a:lnTo>
                  <a:pt x="136790" y="3941406"/>
                </a:lnTo>
                <a:cubicBezTo>
                  <a:pt x="-45596" y="3623001"/>
                  <a:pt x="-45596" y="3233498"/>
                  <a:pt x="136790" y="2915095"/>
                </a:cubicBezTo>
                <a:lnTo>
                  <a:pt x="1524785" y="513155"/>
                </a:lnTo>
                <a:cubicBezTo>
                  <a:pt x="1707170" y="194753"/>
                  <a:pt x="2047213" y="0"/>
                  <a:pt x="2415079" y="0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0F7D69-C338-4022-A2A7-376406EC3234}"/>
              </a:ext>
            </a:extLst>
          </p:cNvPr>
          <p:cNvGrpSpPr/>
          <p:nvPr/>
        </p:nvGrpSpPr>
        <p:grpSpPr>
          <a:xfrm>
            <a:off x="2725820" y="295687"/>
            <a:ext cx="3477940" cy="924300"/>
            <a:chOff x="1979712" y="1155183"/>
            <a:chExt cx="3397729" cy="90298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Flowchart: Stored Data 6">
              <a:extLst>
                <a:ext uri="{FF2B5EF4-FFF2-40B4-BE49-F238E27FC236}">
                  <a16:creationId xmlns:a16="http://schemas.microsoft.com/office/drawing/2014/main" id="{B8271A79-6716-480F-A6A7-C855C11F6BFE}"/>
                </a:ext>
              </a:extLst>
            </p:cNvPr>
            <p:cNvSpPr/>
            <p:nvPr/>
          </p:nvSpPr>
          <p:spPr>
            <a:xfrm>
              <a:off x="1979712" y="1155183"/>
              <a:ext cx="2973913" cy="902982"/>
            </a:xfrm>
            <a:prstGeom prst="flowChartOnlineStorag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E71A46-75F7-4D9B-90CB-51A34B42BF49}"/>
                </a:ext>
              </a:extLst>
            </p:cNvPr>
            <p:cNvGrpSpPr/>
            <p:nvPr/>
          </p:nvGrpSpPr>
          <p:grpSpPr>
            <a:xfrm>
              <a:off x="4569593" y="1196750"/>
              <a:ext cx="807848" cy="807821"/>
              <a:chOff x="4810435" y="1325035"/>
              <a:chExt cx="540000" cy="539983"/>
            </a:xfrm>
            <a:grpFill/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5DE01E5-5320-4610-AC96-3183C31FF4B7}"/>
                  </a:ext>
                </a:extLst>
              </p:cNvPr>
              <p:cNvSpPr/>
              <p:nvPr/>
            </p:nvSpPr>
            <p:spPr>
              <a:xfrm>
                <a:off x="4810435" y="1325035"/>
                <a:ext cx="540000" cy="53998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E6D7A8-1312-4BA0-A671-DC6283AB96A4}"/>
                  </a:ext>
                </a:extLst>
              </p:cNvPr>
              <p:cNvSpPr txBox="1"/>
              <p:nvPr/>
            </p:nvSpPr>
            <p:spPr>
              <a:xfrm>
                <a:off x="4941612" y="1354573"/>
                <a:ext cx="323169" cy="50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9354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mbria" panose="02040503050406030204" pitchFamily="18" charset="0"/>
                  </a:rPr>
                  <a:t>1</a:t>
                </a:r>
                <a:endParaRPr lang="en-IN" sz="4400" b="1" dirty="0">
                  <a:solidFill>
                    <a:srgbClr val="F9354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BD5EE-3A01-4BFA-88CD-D3992E40260E}"/>
                </a:ext>
              </a:extLst>
            </p:cNvPr>
            <p:cNvSpPr txBox="1"/>
            <p:nvPr/>
          </p:nvSpPr>
          <p:spPr>
            <a:xfrm>
              <a:off x="2233899" y="1335012"/>
              <a:ext cx="2077617" cy="511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2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Background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F4A7FA-6D93-4A9C-AE46-9AC8D164B95E}"/>
              </a:ext>
            </a:extLst>
          </p:cNvPr>
          <p:cNvGrpSpPr/>
          <p:nvPr/>
        </p:nvGrpSpPr>
        <p:grpSpPr>
          <a:xfrm>
            <a:off x="1650406" y="1308921"/>
            <a:ext cx="4115229" cy="980698"/>
            <a:chOff x="847271" y="2244958"/>
            <a:chExt cx="4020318" cy="95807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lowchart: Stored Data 14">
              <a:extLst>
                <a:ext uri="{FF2B5EF4-FFF2-40B4-BE49-F238E27FC236}">
                  <a16:creationId xmlns:a16="http://schemas.microsoft.com/office/drawing/2014/main" id="{52F34825-7741-435E-A96A-A56C36845A14}"/>
                </a:ext>
              </a:extLst>
            </p:cNvPr>
            <p:cNvSpPr/>
            <p:nvPr/>
          </p:nvSpPr>
          <p:spPr>
            <a:xfrm>
              <a:off x="1486199" y="2300055"/>
              <a:ext cx="2931848" cy="902982"/>
            </a:xfrm>
            <a:prstGeom prst="flowChartOnlineStorag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A0D30B-7147-4E7C-985C-5FCF22315D4D}"/>
                </a:ext>
              </a:extLst>
            </p:cNvPr>
            <p:cNvGrpSpPr/>
            <p:nvPr/>
          </p:nvGrpSpPr>
          <p:grpSpPr>
            <a:xfrm>
              <a:off x="4059742" y="2349238"/>
              <a:ext cx="807847" cy="807822"/>
              <a:chOff x="4280726" y="2250399"/>
              <a:chExt cx="540000" cy="539983"/>
            </a:xfrm>
            <a:grpFill/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350DB1F-6BB9-4667-9FEB-42634FD6A792}"/>
                  </a:ext>
                </a:extLst>
              </p:cNvPr>
              <p:cNvSpPr/>
              <p:nvPr/>
            </p:nvSpPr>
            <p:spPr>
              <a:xfrm>
                <a:off x="4280726" y="2250399"/>
                <a:ext cx="540000" cy="53998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9EBEF1-291F-4D4D-BF7C-4DBEF10170F3}"/>
                  </a:ext>
                </a:extLst>
              </p:cNvPr>
              <p:cNvSpPr txBox="1"/>
              <p:nvPr/>
            </p:nvSpPr>
            <p:spPr>
              <a:xfrm>
                <a:off x="4391775" y="2261809"/>
                <a:ext cx="366927" cy="502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9354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mbria" panose="02040503050406030204" pitchFamily="18" charset="0"/>
                  </a:rPr>
                  <a:t>2</a:t>
                </a:r>
                <a:endParaRPr lang="en-IN" sz="4400" b="1" dirty="0">
                  <a:solidFill>
                    <a:srgbClr val="F9354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A0B905-4E0F-4A4E-84CA-30E2E7ED2041}"/>
                </a:ext>
              </a:extLst>
            </p:cNvPr>
            <p:cNvGrpSpPr/>
            <p:nvPr/>
          </p:nvGrpSpPr>
          <p:grpSpPr>
            <a:xfrm>
              <a:off x="847271" y="2244958"/>
              <a:ext cx="3152848" cy="932101"/>
              <a:chOff x="-1375041" y="4380563"/>
              <a:chExt cx="5156506" cy="1242806"/>
            </a:xfrm>
            <a:grpFill/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0749B1-6B3F-4B1D-A8A7-B5A4D8D3D417}"/>
                  </a:ext>
                </a:extLst>
              </p:cNvPr>
              <p:cNvSpPr txBox="1"/>
              <p:nvPr/>
            </p:nvSpPr>
            <p:spPr>
              <a:xfrm>
                <a:off x="-1375041" y="5014324"/>
                <a:ext cx="5156506" cy="52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endParaRPr 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577633-3B78-47E8-BFB7-2E8ACEB16D8C}"/>
                  </a:ext>
                </a:extLst>
              </p:cNvPr>
              <p:cNvSpPr txBox="1"/>
              <p:nvPr/>
            </p:nvSpPr>
            <p:spPr>
              <a:xfrm>
                <a:off x="343241" y="4380563"/>
                <a:ext cx="2664700" cy="124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Business</a:t>
                </a:r>
                <a:b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</a:br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Question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2DA89-8546-482B-A420-D9E2473DFDDD}"/>
              </a:ext>
            </a:extLst>
          </p:cNvPr>
          <p:cNvGrpSpPr/>
          <p:nvPr/>
        </p:nvGrpSpPr>
        <p:grpSpPr>
          <a:xfrm>
            <a:off x="1797644" y="2433237"/>
            <a:ext cx="3460350" cy="924299"/>
            <a:chOff x="1417906" y="3416579"/>
            <a:chExt cx="3380545" cy="90298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Flowchart: Stored Data 22">
              <a:extLst>
                <a:ext uri="{FF2B5EF4-FFF2-40B4-BE49-F238E27FC236}">
                  <a16:creationId xmlns:a16="http://schemas.microsoft.com/office/drawing/2014/main" id="{7232FBB1-A4EB-4001-BBEE-ECD04822FC8B}"/>
                </a:ext>
              </a:extLst>
            </p:cNvPr>
            <p:cNvSpPr/>
            <p:nvPr/>
          </p:nvSpPr>
          <p:spPr>
            <a:xfrm>
              <a:off x="1417906" y="3416579"/>
              <a:ext cx="2931847" cy="902982"/>
            </a:xfrm>
            <a:prstGeom prst="flowChartOnlineStorag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616E38-3315-490A-8DEF-8101C7700B20}"/>
                </a:ext>
              </a:extLst>
            </p:cNvPr>
            <p:cNvGrpSpPr/>
            <p:nvPr/>
          </p:nvGrpSpPr>
          <p:grpSpPr>
            <a:xfrm>
              <a:off x="3995632" y="3467300"/>
              <a:ext cx="802819" cy="802792"/>
              <a:chOff x="3855578" y="3175763"/>
              <a:chExt cx="540000" cy="539983"/>
            </a:xfrm>
            <a:grpFill/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7CD676B-3324-42AB-BD29-27B1EF3C0D55}"/>
                  </a:ext>
                </a:extLst>
              </p:cNvPr>
              <p:cNvSpPr/>
              <p:nvPr/>
            </p:nvSpPr>
            <p:spPr>
              <a:xfrm>
                <a:off x="3855578" y="3175763"/>
                <a:ext cx="540000" cy="53998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8159D-735F-40AF-A567-3A473AAC57EA}"/>
                  </a:ext>
                </a:extLst>
              </p:cNvPr>
              <p:cNvSpPr txBox="1"/>
              <p:nvPr/>
            </p:nvSpPr>
            <p:spPr>
              <a:xfrm>
                <a:off x="3996534" y="3193691"/>
                <a:ext cx="366927" cy="505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9354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mbria" panose="02040503050406030204" pitchFamily="18" charset="0"/>
                  </a:rPr>
                  <a:t>3</a:t>
                </a:r>
                <a:endParaRPr lang="en-IN" sz="4400" b="1" dirty="0">
                  <a:solidFill>
                    <a:srgbClr val="F9354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CD49631-92B9-4D62-9730-EDF08E5C2FDF}"/>
                </a:ext>
              </a:extLst>
            </p:cNvPr>
            <p:cNvGrpSpPr/>
            <p:nvPr/>
          </p:nvGrpSpPr>
          <p:grpSpPr>
            <a:xfrm>
              <a:off x="1500749" y="3600061"/>
              <a:ext cx="2383360" cy="539969"/>
              <a:chOff x="409634" y="4453440"/>
              <a:chExt cx="3386824" cy="719959"/>
            </a:xfrm>
            <a:grpFill/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70F49D-E88D-4506-991F-96A37ABA220C}"/>
                  </a:ext>
                </a:extLst>
              </p:cNvPr>
              <p:cNvSpPr txBox="1"/>
              <p:nvPr/>
            </p:nvSpPr>
            <p:spPr>
              <a:xfrm>
                <a:off x="409634" y="4652222"/>
                <a:ext cx="3386824" cy="52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endParaRPr 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4D9A84-51C8-429A-96B2-ED69DB0BC74B}"/>
                  </a:ext>
                </a:extLst>
              </p:cNvPr>
              <p:cNvSpPr txBox="1"/>
              <p:nvPr/>
            </p:nvSpPr>
            <p:spPr>
              <a:xfrm>
                <a:off x="1299544" y="4453440"/>
                <a:ext cx="1925254" cy="681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Pipeline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87B3B7-6B45-47AB-9D4D-8C7BFEA9014D}"/>
              </a:ext>
            </a:extLst>
          </p:cNvPr>
          <p:cNvGrpSpPr/>
          <p:nvPr/>
        </p:nvGrpSpPr>
        <p:grpSpPr>
          <a:xfrm>
            <a:off x="1808938" y="3456333"/>
            <a:ext cx="3452181" cy="976319"/>
            <a:chOff x="1880446" y="4465783"/>
            <a:chExt cx="3372566" cy="95380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lowchart: Stored Data 30">
              <a:extLst>
                <a:ext uri="{FF2B5EF4-FFF2-40B4-BE49-F238E27FC236}">
                  <a16:creationId xmlns:a16="http://schemas.microsoft.com/office/drawing/2014/main" id="{429A62D5-66B9-428E-9161-EDCC9C39AA32}"/>
                </a:ext>
              </a:extLst>
            </p:cNvPr>
            <p:cNvSpPr/>
            <p:nvPr/>
          </p:nvSpPr>
          <p:spPr>
            <a:xfrm>
              <a:off x="1880446" y="4516603"/>
              <a:ext cx="2931847" cy="902982"/>
            </a:xfrm>
            <a:prstGeom prst="flowChartOnlineStorag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2126EC7-5364-45A7-92BC-D5D0491A213C}"/>
                </a:ext>
              </a:extLst>
            </p:cNvPr>
            <p:cNvGrpSpPr/>
            <p:nvPr/>
          </p:nvGrpSpPr>
          <p:grpSpPr>
            <a:xfrm>
              <a:off x="4450193" y="4565570"/>
              <a:ext cx="802819" cy="802794"/>
              <a:chOff x="4261999" y="4100738"/>
              <a:chExt cx="540000" cy="539983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1DF56C8-132C-4767-BD1A-B7CDBEA3DF8E}"/>
                  </a:ext>
                </a:extLst>
              </p:cNvPr>
              <p:cNvSpPr/>
              <p:nvPr/>
            </p:nvSpPr>
            <p:spPr>
              <a:xfrm>
                <a:off x="4261999" y="4100738"/>
                <a:ext cx="540000" cy="53998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692047-5FA3-46D0-834B-BCB220AC563B}"/>
                  </a:ext>
                </a:extLst>
              </p:cNvPr>
              <p:cNvSpPr txBox="1"/>
              <p:nvPr/>
            </p:nvSpPr>
            <p:spPr>
              <a:xfrm>
                <a:off x="4369085" y="4101074"/>
                <a:ext cx="366927" cy="505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b="1" dirty="0">
                    <a:solidFill>
                      <a:srgbClr val="F9354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mbria" panose="02040503050406030204" pitchFamily="18" charset="0"/>
                  </a:rPr>
                  <a:t>4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81F4A2B-7E67-4F8D-B955-F2915D559A8E}"/>
                </a:ext>
              </a:extLst>
            </p:cNvPr>
            <p:cNvGrpSpPr/>
            <p:nvPr/>
          </p:nvGrpSpPr>
          <p:grpSpPr>
            <a:xfrm>
              <a:off x="1986136" y="4465783"/>
              <a:ext cx="2571731" cy="932102"/>
              <a:chOff x="-2455" y="4342779"/>
              <a:chExt cx="4206083" cy="1242802"/>
            </a:xfrm>
            <a:grpFill/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A4378A-FDDB-44F4-8FBA-DB7000BD742A}"/>
                  </a:ext>
                </a:extLst>
              </p:cNvPr>
              <p:cNvSpPr txBox="1"/>
              <p:nvPr/>
            </p:nvSpPr>
            <p:spPr>
              <a:xfrm>
                <a:off x="-2455" y="4790143"/>
                <a:ext cx="4206083" cy="521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endParaRPr 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E3DD1C-F9D3-4EBD-A94D-C5710272972D}"/>
                  </a:ext>
                </a:extLst>
              </p:cNvPr>
              <p:cNvSpPr txBox="1"/>
              <p:nvPr/>
            </p:nvSpPr>
            <p:spPr>
              <a:xfrm>
                <a:off x="91664" y="4342779"/>
                <a:ext cx="4002478" cy="1242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Feature Selection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3751C2-3204-4602-9DC8-153C6E50E060}"/>
              </a:ext>
            </a:extLst>
          </p:cNvPr>
          <p:cNvGrpSpPr/>
          <p:nvPr/>
        </p:nvGrpSpPr>
        <p:grpSpPr>
          <a:xfrm>
            <a:off x="2543723" y="5679297"/>
            <a:ext cx="3572912" cy="924300"/>
            <a:chOff x="2210287" y="5589240"/>
            <a:chExt cx="3490509" cy="90298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Flowchart: Stored Data 38">
              <a:extLst>
                <a:ext uri="{FF2B5EF4-FFF2-40B4-BE49-F238E27FC236}">
                  <a16:creationId xmlns:a16="http://schemas.microsoft.com/office/drawing/2014/main" id="{CD8876A3-5F15-453B-A748-3D773390284F}"/>
                </a:ext>
              </a:extLst>
            </p:cNvPr>
            <p:cNvSpPr/>
            <p:nvPr/>
          </p:nvSpPr>
          <p:spPr>
            <a:xfrm>
              <a:off x="2330344" y="5589240"/>
              <a:ext cx="2931847" cy="902982"/>
            </a:xfrm>
            <a:prstGeom prst="flowChartOnlineStorag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41A6958-20FF-42BE-8230-4C915805256F}"/>
                </a:ext>
              </a:extLst>
            </p:cNvPr>
            <p:cNvGrpSpPr/>
            <p:nvPr/>
          </p:nvGrpSpPr>
          <p:grpSpPr>
            <a:xfrm>
              <a:off x="4897978" y="5622665"/>
              <a:ext cx="802818" cy="814731"/>
              <a:chOff x="4791708" y="5017684"/>
              <a:chExt cx="540000" cy="548013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CA8D748-BAF1-461D-9402-C6FEBFFE9130}"/>
                  </a:ext>
                </a:extLst>
              </p:cNvPr>
              <p:cNvSpPr/>
              <p:nvPr/>
            </p:nvSpPr>
            <p:spPr>
              <a:xfrm>
                <a:off x="4791708" y="5025714"/>
                <a:ext cx="540000" cy="53998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5FA77D6-B24F-40D5-9BB8-3EA4AB8B2109}"/>
                  </a:ext>
                </a:extLst>
              </p:cNvPr>
              <p:cNvSpPr txBox="1"/>
              <p:nvPr/>
            </p:nvSpPr>
            <p:spPr>
              <a:xfrm>
                <a:off x="4900743" y="5017684"/>
                <a:ext cx="366927" cy="505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9354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mbria" panose="02040503050406030204" pitchFamily="18" charset="0"/>
                  </a:rPr>
                  <a:t>6</a:t>
                </a:r>
                <a:endParaRPr lang="en-IN" sz="4400" b="1" dirty="0">
                  <a:solidFill>
                    <a:srgbClr val="F9354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58F6ADA-50DE-42EC-A63A-2F1477A1EA6D}"/>
                </a:ext>
              </a:extLst>
            </p:cNvPr>
            <p:cNvGrpSpPr/>
            <p:nvPr/>
          </p:nvGrpSpPr>
          <p:grpSpPr>
            <a:xfrm>
              <a:off x="2210287" y="5751310"/>
              <a:ext cx="2552957" cy="646459"/>
              <a:chOff x="-382872" y="4623762"/>
              <a:chExt cx="4175380" cy="861946"/>
            </a:xfrm>
            <a:grpFill/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ECB511-9BCF-4DED-B35B-8BB859DC96DD}"/>
                  </a:ext>
                </a:extLst>
              </p:cNvPr>
              <p:cNvSpPr txBox="1"/>
              <p:nvPr/>
            </p:nvSpPr>
            <p:spPr>
              <a:xfrm>
                <a:off x="-382872" y="4964531"/>
                <a:ext cx="4175380" cy="52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endParaRPr 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881-C374-4FFF-A8DF-65BD8DACD124}"/>
                  </a:ext>
                </a:extLst>
              </p:cNvPr>
              <p:cNvSpPr txBox="1"/>
              <p:nvPr/>
            </p:nvSpPr>
            <p:spPr>
              <a:xfrm>
                <a:off x="58822" y="4623762"/>
                <a:ext cx="3397956" cy="68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Conclusions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BCBAE6-4D94-4565-9E99-A25CEEBABFDF}"/>
              </a:ext>
            </a:extLst>
          </p:cNvPr>
          <p:cNvGrpSpPr/>
          <p:nvPr/>
        </p:nvGrpSpPr>
        <p:grpSpPr>
          <a:xfrm>
            <a:off x="1967822" y="4575759"/>
            <a:ext cx="3572912" cy="924300"/>
            <a:chOff x="2210287" y="5589240"/>
            <a:chExt cx="3490509" cy="90298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2" name="Flowchart: Stored Data 51">
              <a:extLst>
                <a:ext uri="{FF2B5EF4-FFF2-40B4-BE49-F238E27FC236}">
                  <a16:creationId xmlns:a16="http://schemas.microsoft.com/office/drawing/2014/main" id="{501D56A0-0F69-44A8-87DD-7A67BB320BF0}"/>
                </a:ext>
              </a:extLst>
            </p:cNvPr>
            <p:cNvSpPr/>
            <p:nvPr/>
          </p:nvSpPr>
          <p:spPr>
            <a:xfrm>
              <a:off x="2330344" y="5589240"/>
              <a:ext cx="2931847" cy="902982"/>
            </a:xfrm>
            <a:prstGeom prst="flowChartOnlineStorag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FC843B2-9182-4E90-8227-261E15419B1B}"/>
                </a:ext>
              </a:extLst>
            </p:cNvPr>
            <p:cNvGrpSpPr/>
            <p:nvPr/>
          </p:nvGrpSpPr>
          <p:grpSpPr>
            <a:xfrm>
              <a:off x="4897978" y="5634605"/>
              <a:ext cx="802818" cy="802793"/>
              <a:chOff x="4791708" y="5025714"/>
              <a:chExt cx="540000" cy="539983"/>
            </a:xfrm>
            <a:grpFill/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CEF2E72-AB2A-42BC-913E-4B935E890A40}"/>
                  </a:ext>
                </a:extLst>
              </p:cNvPr>
              <p:cNvSpPr/>
              <p:nvPr/>
            </p:nvSpPr>
            <p:spPr>
              <a:xfrm>
                <a:off x="4791708" y="5025714"/>
                <a:ext cx="540000" cy="53998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730E9E-030B-408D-8B30-9BCE361F61A6}"/>
                  </a:ext>
                </a:extLst>
              </p:cNvPr>
              <p:cNvSpPr txBox="1"/>
              <p:nvPr/>
            </p:nvSpPr>
            <p:spPr>
              <a:xfrm>
                <a:off x="4900743" y="5029459"/>
                <a:ext cx="366927" cy="505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9354D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Cambria" panose="02040503050406030204" pitchFamily="18" charset="0"/>
                  </a:rPr>
                  <a:t>5</a:t>
                </a:r>
                <a:endParaRPr lang="en-IN" sz="4400" b="1" dirty="0">
                  <a:solidFill>
                    <a:srgbClr val="F9354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CE7918-408B-41F1-BD4A-983F9379D37F}"/>
                </a:ext>
              </a:extLst>
            </p:cNvPr>
            <p:cNvGrpSpPr/>
            <p:nvPr/>
          </p:nvGrpSpPr>
          <p:grpSpPr>
            <a:xfrm>
              <a:off x="2210287" y="5769721"/>
              <a:ext cx="2552957" cy="628048"/>
              <a:chOff x="-382872" y="4648310"/>
              <a:chExt cx="4175380" cy="837398"/>
            </a:xfrm>
            <a:grpFill/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E55E00-07AD-41AC-9A82-0005B37E286A}"/>
                  </a:ext>
                </a:extLst>
              </p:cNvPr>
              <p:cNvSpPr txBox="1"/>
              <p:nvPr/>
            </p:nvSpPr>
            <p:spPr>
              <a:xfrm>
                <a:off x="-382872" y="4964531"/>
                <a:ext cx="4175380" cy="52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endParaRPr lang="en-US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DDB15D-4D67-477C-83CB-81D3719B51F9}"/>
                  </a:ext>
                </a:extLst>
              </p:cNvPr>
              <p:cNvSpPr txBox="1"/>
              <p:nvPr/>
            </p:nvSpPr>
            <p:spPr>
              <a:xfrm>
                <a:off x="43769" y="4648310"/>
                <a:ext cx="3397956" cy="681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/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Modelling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57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628169"/>
            <a:ext cx="7772870" cy="3424107"/>
          </a:xfrm>
        </p:spPr>
        <p:txBody>
          <a:bodyPr>
            <a:normAutofit/>
          </a:bodyPr>
          <a:lstStyle/>
          <a:p>
            <a:r>
              <a:rPr lang="en-AU" sz="2400" cap="none" dirty="0"/>
              <a:t>Climate: Long-term and comparatively slow</a:t>
            </a:r>
          </a:p>
          <a:p>
            <a:r>
              <a:rPr lang="en-AU" sz="2400" cap="none" dirty="0"/>
              <a:t>Weather: Short-term, rapidly variable</a:t>
            </a:r>
          </a:p>
          <a:p>
            <a:r>
              <a:rPr lang="en-AU" sz="2400" cap="none" dirty="0"/>
              <a:t>Any incorrect readings in any </a:t>
            </a:r>
            <a:br>
              <a:rPr lang="en-AU" sz="2400" cap="none" dirty="0"/>
            </a:br>
            <a:r>
              <a:rPr lang="en-AU" sz="2400" cap="none" dirty="0"/>
              <a:t>of these calculations</a:t>
            </a:r>
            <a:br>
              <a:rPr lang="en-AU" sz="2400" cap="none" dirty="0"/>
            </a:br>
            <a:r>
              <a:rPr lang="en-AU" sz="2400" cap="none" dirty="0"/>
              <a:t>will feed back to the rest</a:t>
            </a:r>
            <a:br>
              <a:rPr lang="en-AU" sz="2400" cap="none" dirty="0"/>
            </a:br>
            <a:r>
              <a:rPr lang="en-AU" sz="2400" cap="none" dirty="0"/>
              <a:t>and compound errors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7A1588-AE51-4617-BE69-52C4AD6744C5}"/>
              </a:ext>
            </a:extLst>
          </p:cNvPr>
          <p:cNvGrpSpPr/>
          <p:nvPr/>
        </p:nvGrpSpPr>
        <p:grpSpPr>
          <a:xfrm>
            <a:off x="6481631" y="3994795"/>
            <a:ext cx="2323248" cy="2323248"/>
            <a:chOff x="6481631" y="3994795"/>
            <a:chExt cx="2323248" cy="2323248"/>
          </a:xfrm>
        </p:grpSpPr>
        <p:pic>
          <p:nvPicPr>
            <p:cNvPr id="16" name="Picture 15" descr="A close up of a colorful background&#10;&#10;Description automatically generated">
              <a:extLst>
                <a:ext uri="{FF2B5EF4-FFF2-40B4-BE49-F238E27FC236}">
                  <a16:creationId xmlns:a16="http://schemas.microsoft.com/office/drawing/2014/main" id="{60E28567-8904-4488-8B2B-3BA0E1A37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631" y="3994795"/>
              <a:ext cx="2323248" cy="2323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8AEAE3-4CB0-485D-8754-A85D52BDF7DA}"/>
                </a:ext>
              </a:extLst>
            </p:cNvPr>
            <p:cNvSpPr txBox="1"/>
            <p:nvPr/>
          </p:nvSpPr>
          <p:spPr>
            <a:xfrm>
              <a:off x="6972675" y="4923066"/>
              <a:ext cx="1485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Wind direction and speed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E7E209-ACB2-4336-9410-01035CAFA463}"/>
              </a:ext>
            </a:extLst>
          </p:cNvPr>
          <p:cNvGrpSpPr/>
          <p:nvPr/>
        </p:nvGrpSpPr>
        <p:grpSpPr>
          <a:xfrm>
            <a:off x="4415000" y="3045942"/>
            <a:ext cx="2030000" cy="2292622"/>
            <a:chOff x="4415000" y="3045942"/>
            <a:chExt cx="2030000" cy="2292622"/>
          </a:xfrm>
        </p:grpSpPr>
        <p:pic>
          <p:nvPicPr>
            <p:cNvPr id="12" name="Picture 11" descr="A picture containing remote, game, control, video&#10;&#10;Description automatically generated">
              <a:extLst>
                <a:ext uri="{FF2B5EF4-FFF2-40B4-BE49-F238E27FC236}">
                  <a16:creationId xmlns:a16="http://schemas.microsoft.com/office/drawing/2014/main" id="{2C8ECEE3-26AD-456F-BBC3-0EE616DA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000" y="3045942"/>
              <a:ext cx="2030000" cy="203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B50269-C7AF-4CB6-815F-CCE3C1F25D99}"/>
                </a:ext>
              </a:extLst>
            </p:cNvPr>
            <p:cNvSpPr txBox="1"/>
            <p:nvPr/>
          </p:nvSpPr>
          <p:spPr>
            <a:xfrm>
              <a:off x="4883963" y="5030787"/>
              <a:ext cx="1485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Temperature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AEAED1-CDBC-4F9A-98D7-D5B3243E9162}"/>
              </a:ext>
            </a:extLst>
          </p:cNvPr>
          <p:cNvGrpSpPr/>
          <p:nvPr/>
        </p:nvGrpSpPr>
        <p:grpSpPr>
          <a:xfrm>
            <a:off x="6618339" y="1369304"/>
            <a:ext cx="2013200" cy="2195952"/>
            <a:chOff x="6618339" y="1369304"/>
            <a:chExt cx="2013200" cy="2195952"/>
          </a:xfrm>
        </p:grpSpPr>
        <p:pic>
          <p:nvPicPr>
            <p:cNvPr id="14" name="Picture 13" descr="A close up of a clock&#10;&#10;Description automatically generated">
              <a:extLst>
                <a:ext uri="{FF2B5EF4-FFF2-40B4-BE49-F238E27FC236}">
                  <a16:creationId xmlns:a16="http://schemas.microsoft.com/office/drawing/2014/main" id="{EF269FBB-5DDE-4370-9A91-2B333384C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339" y="1369304"/>
              <a:ext cx="1895151" cy="18951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DA72A8-2E65-4F80-BD8B-2F139CEE749D}"/>
                </a:ext>
              </a:extLst>
            </p:cNvPr>
            <p:cNvSpPr txBox="1"/>
            <p:nvPr/>
          </p:nvSpPr>
          <p:spPr>
            <a:xfrm>
              <a:off x="7146014" y="3257479"/>
              <a:ext cx="1485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Pressure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892F05-06D0-4F25-ADA7-4A5968F1711D}"/>
              </a:ext>
            </a:extLst>
          </p:cNvPr>
          <p:cNvGrpSpPr/>
          <p:nvPr/>
        </p:nvGrpSpPr>
        <p:grpSpPr>
          <a:xfrm>
            <a:off x="685330" y="4892432"/>
            <a:ext cx="4086490" cy="1969639"/>
            <a:chOff x="685330" y="4892432"/>
            <a:chExt cx="4086490" cy="1969639"/>
          </a:xfrm>
        </p:grpSpPr>
        <p:pic>
          <p:nvPicPr>
            <p:cNvPr id="10" name="Picture 9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D9F88D34-1422-414B-B609-F0006BBDD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30" y="4892432"/>
              <a:ext cx="3501580" cy="19696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985D09-EEA7-4E78-B9D8-4123442970B1}"/>
                </a:ext>
              </a:extLst>
            </p:cNvPr>
            <p:cNvSpPr txBox="1"/>
            <p:nvPr/>
          </p:nvSpPr>
          <p:spPr>
            <a:xfrm>
              <a:off x="3286295" y="5741774"/>
              <a:ext cx="1485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Humidity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335204"/>
            <a:ext cx="7772870" cy="2579847"/>
          </a:xfrm>
        </p:spPr>
        <p:txBody>
          <a:bodyPr numCol="2">
            <a:normAutofit/>
          </a:bodyPr>
          <a:lstStyle/>
          <a:p>
            <a:r>
              <a:rPr lang="en-AU" cap="none" dirty="0"/>
              <a:t>Financial effects of rain</a:t>
            </a:r>
          </a:p>
          <a:p>
            <a:pPr lvl="1"/>
            <a:r>
              <a:rPr lang="en-AU" cap="none" dirty="0"/>
              <a:t>Tourism and guest-flow (budgeting concerns)</a:t>
            </a:r>
          </a:p>
          <a:p>
            <a:pPr lvl="1"/>
            <a:r>
              <a:rPr lang="en-AU" cap="none" dirty="0"/>
              <a:t>Infrastructure (rust, falling branches, flooding)</a:t>
            </a:r>
          </a:p>
          <a:p>
            <a:pPr lvl="1"/>
            <a:r>
              <a:rPr lang="en-AU" cap="none" dirty="0"/>
              <a:t>Livelihood (crops, farming)</a:t>
            </a:r>
          </a:p>
          <a:p>
            <a:r>
              <a:rPr lang="en-AU" cap="none" dirty="0"/>
              <a:t>Personal effects of rain</a:t>
            </a:r>
          </a:p>
          <a:p>
            <a:pPr lvl="1"/>
            <a:r>
              <a:rPr lang="en-AU" cap="none" dirty="0"/>
              <a:t>Mood and mental health</a:t>
            </a:r>
          </a:p>
          <a:p>
            <a:pPr lvl="1"/>
            <a:r>
              <a:rPr lang="en-AU" cap="none" dirty="0"/>
              <a:t>Ability to go outside for exercise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8F6A99-69B1-4769-BDDB-A4C5475FDD84}"/>
              </a:ext>
            </a:extLst>
          </p:cNvPr>
          <p:cNvSpPr txBox="1">
            <a:spLocks/>
          </p:cNvSpPr>
          <p:nvPr/>
        </p:nvSpPr>
        <p:spPr>
          <a:xfrm>
            <a:off x="685330" y="3746378"/>
            <a:ext cx="5111788" cy="295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cap="none" dirty="0"/>
              <a:t>Business Question: Can we predict whether it will rain tomorrow, thus </a:t>
            </a:r>
            <a:r>
              <a:rPr lang="en-US" sz="2400" b="1" cap="none" dirty="0"/>
              <a:t>saving money and manpower?</a:t>
            </a:r>
          </a:p>
          <a:p>
            <a:pPr marL="0" indent="0">
              <a:buNone/>
            </a:pPr>
            <a:r>
              <a:rPr lang="en-AU" cap="none" dirty="0"/>
              <a:t>Data Question: Can we design a model that predicts tomorrow’s rain better than </a:t>
            </a:r>
            <a:br>
              <a:rPr lang="en-AU" cap="none" dirty="0"/>
            </a:br>
            <a:r>
              <a:rPr lang="en-AU" cap="none" dirty="0"/>
              <a:t>random chance?</a:t>
            </a:r>
            <a:endParaRPr lang="en-US" cap="non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5254FB-3F4E-4E3B-B8D3-D6D9B049F8FA}"/>
              </a:ext>
            </a:extLst>
          </p:cNvPr>
          <p:cNvGrpSpPr/>
          <p:nvPr/>
        </p:nvGrpSpPr>
        <p:grpSpPr>
          <a:xfrm>
            <a:off x="5717219" y="2742226"/>
            <a:ext cx="3426781" cy="3853883"/>
            <a:chOff x="5717219" y="2742226"/>
            <a:chExt cx="3426781" cy="3853883"/>
          </a:xfrm>
        </p:grpSpPr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47E3D779-6219-4827-96B4-666D2D0B5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219" y="2742226"/>
              <a:ext cx="3220969" cy="3853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3FC4AB-910E-4C9B-98DC-FA2FE9424A5C}"/>
                </a:ext>
              </a:extLst>
            </p:cNvPr>
            <p:cNvSpPr txBox="1"/>
            <p:nvPr/>
          </p:nvSpPr>
          <p:spPr>
            <a:xfrm>
              <a:off x="7563775" y="3591949"/>
              <a:ext cx="15802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140,000 observations</a:t>
              </a:r>
            </a:p>
            <a:p>
              <a:endParaRPr lang="en-AU" sz="1600" dirty="0"/>
            </a:p>
            <a:p>
              <a:r>
                <a:rPr lang="en-AU" sz="1600" dirty="0"/>
                <a:t>49 Localities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69757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Pipeline</a:t>
            </a:r>
          </a:p>
        </p:txBody>
      </p:sp>
      <p:pic>
        <p:nvPicPr>
          <p:cNvPr id="10" name="Content Placeholder 9" descr="Diagram, icon&#10;&#10;Description automatically generated">
            <a:extLst>
              <a:ext uri="{FF2B5EF4-FFF2-40B4-BE49-F238E27FC236}">
                <a16:creationId xmlns:a16="http://schemas.microsoft.com/office/drawing/2014/main" id="{5FC5B998-9423-4C4F-8043-CE37877A62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895" y="1013765"/>
            <a:ext cx="10015757" cy="5851903"/>
          </a:xfrm>
          <a:effectLst>
            <a:outerShdw blurRad="787400" dist="203200" dir="5580000" sx="98000" sy="98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B4745A-FFE3-4033-BB17-22593571AB60}"/>
              </a:ext>
            </a:extLst>
          </p:cNvPr>
          <p:cNvSpPr txBox="1"/>
          <p:nvPr/>
        </p:nvSpPr>
        <p:spPr>
          <a:xfrm>
            <a:off x="2070222" y="2954627"/>
            <a:ext cx="1054012" cy="646331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Business </a:t>
            </a:r>
            <a:br>
              <a:rPr lang="en-AU" dirty="0"/>
            </a:br>
            <a:r>
              <a:rPr lang="en-AU" dirty="0"/>
              <a:t>Question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7A883-4C8F-4BEB-BF79-433A2CE7F8FB}"/>
              </a:ext>
            </a:extLst>
          </p:cNvPr>
          <p:cNvSpPr txBox="1"/>
          <p:nvPr/>
        </p:nvSpPr>
        <p:spPr>
          <a:xfrm>
            <a:off x="2213423" y="4547517"/>
            <a:ext cx="1054012" cy="646331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Further Directions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CB114C-B9B7-460A-BBCB-E4F56E5E2500}"/>
              </a:ext>
            </a:extLst>
          </p:cNvPr>
          <p:cNvSpPr txBox="1"/>
          <p:nvPr/>
        </p:nvSpPr>
        <p:spPr>
          <a:xfrm>
            <a:off x="3937018" y="5844235"/>
            <a:ext cx="1054012" cy="369332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3EB09-586F-4EDD-9552-CA1AF7F0877F}"/>
              </a:ext>
            </a:extLst>
          </p:cNvPr>
          <p:cNvSpPr txBox="1"/>
          <p:nvPr/>
        </p:nvSpPr>
        <p:spPr>
          <a:xfrm>
            <a:off x="3302037" y="1828759"/>
            <a:ext cx="1269962" cy="646331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Data Collection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34299-1127-4081-A5FB-5D56AA5AF935}"/>
              </a:ext>
            </a:extLst>
          </p:cNvPr>
          <p:cNvSpPr txBox="1"/>
          <p:nvPr/>
        </p:nvSpPr>
        <p:spPr>
          <a:xfrm>
            <a:off x="5012269" y="2469879"/>
            <a:ext cx="1793325" cy="646331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EDA/Feature Selection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BFB517-1188-4BD7-87C2-0F646CAD45AA}"/>
              </a:ext>
            </a:extLst>
          </p:cNvPr>
          <p:cNvSpPr txBox="1"/>
          <p:nvPr/>
        </p:nvSpPr>
        <p:spPr>
          <a:xfrm>
            <a:off x="5123105" y="4572322"/>
            <a:ext cx="1355001" cy="646331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Modelling &amp; Comparisons</a:t>
            </a:r>
          </a:p>
        </p:txBody>
      </p:sp>
    </p:spTree>
    <p:extLst>
      <p:ext uri="{BB962C8B-B14F-4D97-AF65-F5344CB8AC3E}">
        <p14:creationId xmlns:p14="http://schemas.microsoft.com/office/powerpoint/2010/main" val="27925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Feature Selection and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148771"/>
            <a:ext cx="7772870" cy="1006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cap="none" dirty="0"/>
              <a:t>Humidity clearly the most valuable on average</a:t>
            </a:r>
          </a:p>
          <a:p>
            <a:pPr>
              <a:lnSpc>
                <a:spcPct val="100000"/>
              </a:lnSpc>
            </a:pPr>
            <a:r>
              <a:rPr lang="en-AU" cap="none" dirty="0"/>
              <a:t>All 3pm features have more value than 9am features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3D7E7E6-9156-416E-B758-52B14A60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5" y="2064586"/>
            <a:ext cx="3406068" cy="2245759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A121C22-4632-4F5E-AE17-51915218B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7" y="4460234"/>
            <a:ext cx="3503384" cy="22457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3D08C-543B-434C-8FAD-1EA5A5A00E77}"/>
              </a:ext>
            </a:extLst>
          </p:cNvPr>
          <p:cNvGrpSpPr/>
          <p:nvPr/>
        </p:nvGrpSpPr>
        <p:grpSpPr>
          <a:xfrm>
            <a:off x="815527" y="2064586"/>
            <a:ext cx="3503384" cy="2245759"/>
            <a:chOff x="815527" y="2064586"/>
            <a:chExt cx="3503384" cy="2245759"/>
          </a:xfrm>
        </p:grpSpPr>
        <p:pic>
          <p:nvPicPr>
            <p:cNvPr id="8" name="Picture 7" descr="Chart, bar chart, funnel chart&#10;&#10;Description automatically generated">
              <a:extLst>
                <a:ext uri="{FF2B5EF4-FFF2-40B4-BE49-F238E27FC236}">
                  <a16:creationId xmlns:a16="http://schemas.microsoft.com/office/drawing/2014/main" id="{B0625A5D-C81A-4690-840B-BB6CCAE4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27" y="2064586"/>
              <a:ext cx="3383610" cy="22457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135BA0-5356-4F56-ACD0-EDE5FDB945BA}"/>
                </a:ext>
              </a:extLst>
            </p:cNvPr>
            <p:cNvSpPr/>
            <p:nvPr/>
          </p:nvSpPr>
          <p:spPr>
            <a:xfrm>
              <a:off x="4199137" y="2064586"/>
              <a:ext cx="119774" cy="2245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A7C922-950C-4D05-8AC7-1DFD1A931B0C}"/>
              </a:ext>
            </a:extLst>
          </p:cNvPr>
          <p:cNvGrpSpPr/>
          <p:nvPr/>
        </p:nvGrpSpPr>
        <p:grpSpPr>
          <a:xfrm>
            <a:off x="4783345" y="4445005"/>
            <a:ext cx="3408374" cy="2245759"/>
            <a:chOff x="4783345" y="4445005"/>
            <a:chExt cx="3408374" cy="2245759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BEBFEFB6-761F-46A3-A376-21A696CA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45" y="4445005"/>
              <a:ext cx="3383610" cy="224575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3368E2-EC76-4C10-A6FE-D1137296195A}"/>
                </a:ext>
              </a:extLst>
            </p:cNvPr>
            <p:cNvSpPr/>
            <p:nvPr/>
          </p:nvSpPr>
          <p:spPr>
            <a:xfrm>
              <a:off x="8146000" y="4445005"/>
              <a:ext cx="45719" cy="2245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50439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Modelling -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628169"/>
            <a:ext cx="7224674" cy="3424107"/>
          </a:xfrm>
        </p:spPr>
        <p:txBody>
          <a:bodyPr numCol="2"/>
          <a:lstStyle/>
          <a:p>
            <a:r>
              <a:rPr lang="en-AU" cap="none" dirty="0"/>
              <a:t>5 different models:</a:t>
            </a:r>
          </a:p>
          <a:p>
            <a:pPr lvl="1"/>
            <a:r>
              <a:rPr lang="en-AU" cap="none" dirty="0"/>
              <a:t>Simple</a:t>
            </a:r>
          </a:p>
          <a:p>
            <a:pPr lvl="2"/>
            <a:r>
              <a:rPr lang="en-AU" cap="none" dirty="0"/>
              <a:t>Decision Tree</a:t>
            </a:r>
          </a:p>
          <a:p>
            <a:pPr lvl="2"/>
            <a:r>
              <a:rPr lang="en-AU" cap="none" dirty="0"/>
              <a:t>Simple Logistic Regression</a:t>
            </a:r>
          </a:p>
          <a:p>
            <a:pPr lvl="1"/>
            <a:endParaRPr lang="en-AU" cap="none" dirty="0"/>
          </a:p>
          <a:p>
            <a:pPr lvl="1"/>
            <a:endParaRPr lang="en-AU" cap="none" dirty="0"/>
          </a:p>
          <a:p>
            <a:pPr lvl="1"/>
            <a:endParaRPr lang="en-AU" cap="none" dirty="0"/>
          </a:p>
          <a:p>
            <a:pPr lvl="1"/>
            <a:endParaRPr lang="en-AU" cap="none" dirty="0"/>
          </a:p>
          <a:p>
            <a:pPr lvl="1"/>
            <a:r>
              <a:rPr lang="en-AU" cap="none" dirty="0"/>
              <a:t>Ensemble</a:t>
            </a:r>
          </a:p>
          <a:p>
            <a:pPr lvl="2"/>
            <a:r>
              <a:rPr lang="en-AU" cap="none" dirty="0"/>
              <a:t>Baseline Random Forest (RF)</a:t>
            </a:r>
          </a:p>
          <a:p>
            <a:pPr lvl="2"/>
            <a:r>
              <a:rPr lang="en-AU" cap="none" dirty="0"/>
              <a:t>RF scaled + balanced + parameter tuned</a:t>
            </a:r>
          </a:p>
          <a:p>
            <a:pPr lvl="2"/>
            <a:r>
              <a:rPr lang="en-AU" cap="none" dirty="0" err="1"/>
              <a:t>XGBoost</a:t>
            </a:r>
            <a:endParaRPr lang="en-AU" cap="non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9296107-37A9-458F-ADA8-2F1A4242D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9492"/>
              </p:ext>
            </p:extLst>
          </p:nvPr>
        </p:nvGraphicFramePr>
        <p:xfrm>
          <a:off x="430742" y="3956037"/>
          <a:ext cx="8282515" cy="254920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62325">
                  <a:extLst>
                    <a:ext uri="{9D8B030D-6E8A-4147-A177-3AD203B41FA5}">
                      <a16:colId xmlns:a16="http://schemas.microsoft.com/office/drawing/2014/main" val="78897915"/>
                    </a:ext>
                  </a:extLst>
                </a:gridCol>
                <a:gridCol w="1298514">
                  <a:extLst>
                    <a:ext uri="{9D8B030D-6E8A-4147-A177-3AD203B41FA5}">
                      <a16:colId xmlns:a16="http://schemas.microsoft.com/office/drawing/2014/main" val="2696641081"/>
                    </a:ext>
                  </a:extLst>
                </a:gridCol>
                <a:gridCol w="1380419">
                  <a:extLst>
                    <a:ext uri="{9D8B030D-6E8A-4147-A177-3AD203B41FA5}">
                      <a16:colId xmlns:a16="http://schemas.microsoft.com/office/drawing/2014/main" val="1374715187"/>
                    </a:ext>
                  </a:extLst>
                </a:gridCol>
                <a:gridCol w="1380419">
                  <a:extLst>
                    <a:ext uri="{9D8B030D-6E8A-4147-A177-3AD203B41FA5}">
                      <a16:colId xmlns:a16="http://schemas.microsoft.com/office/drawing/2014/main" val="3256547301"/>
                    </a:ext>
                  </a:extLst>
                </a:gridCol>
                <a:gridCol w="1380419">
                  <a:extLst>
                    <a:ext uri="{9D8B030D-6E8A-4147-A177-3AD203B41FA5}">
                      <a16:colId xmlns:a16="http://schemas.microsoft.com/office/drawing/2014/main" val="547529767"/>
                    </a:ext>
                  </a:extLst>
                </a:gridCol>
                <a:gridCol w="1380419">
                  <a:extLst>
                    <a:ext uri="{9D8B030D-6E8A-4147-A177-3AD203B41FA5}">
                      <a16:colId xmlns:a16="http://schemas.microsoft.com/office/drawing/2014/main" val="1883413854"/>
                    </a:ext>
                  </a:extLst>
                </a:gridCol>
              </a:tblGrid>
              <a:tr h="310371">
                <a:tc>
                  <a:txBody>
                    <a:bodyPr/>
                    <a:lstStyle/>
                    <a:p>
                      <a:endParaRPr lang="en-AU" sz="2100" dirty="0"/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b="1" i="1" dirty="0" err="1"/>
                        <a:t>DTree</a:t>
                      </a:r>
                      <a:endParaRPr lang="en-AU" sz="2100" b="1" i="1" dirty="0"/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b="1" i="1" dirty="0" err="1"/>
                        <a:t>LogReg</a:t>
                      </a:r>
                      <a:endParaRPr lang="en-AU" sz="2100" b="1" i="1" dirty="0"/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b="1" i="1" dirty="0"/>
                        <a:t>Base RF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b="1" i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RF Tuned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b="1" i="1" dirty="0" err="1"/>
                        <a:t>XGBoost</a:t>
                      </a:r>
                      <a:endParaRPr lang="en-AU" sz="2100" b="1" i="1" dirty="0"/>
                    </a:p>
                  </a:txBody>
                  <a:tcPr marL="104829" marR="104829" marT="52414" marB="52414"/>
                </a:tc>
                <a:extLst>
                  <a:ext uri="{0D108BD9-81ED-4DB2-BD59-A6C34878D82A}">
                    <a16:rowId xmlns:a16="http://schemas.microsoft.com/office/drawing/2014/main" val="3347047105"/>
                  </a:ext>
                </a:extLst>
              </a:tr>
              <a:tr h="310371">
                <a:tc>
                  <a:txBody>
                    <a:bodyPr/>
                    <a:lstStyle/>
                    <a:p>
                      <a:r>
                        <a:rPr lang="en-AU" sz="2100" i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0.79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0.85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0.86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0.85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0.85</a:t>
                      </a:r>
                    </a:p>
                  </a:txBody>
                  <a:tcPr marL="104829" marR="104829" marT="52414" marB="52414"/>
                </a:tc>
                <a:extLst>
                  <a:ext uri="{0D108BD9-81ED-4DB2-BD59-A6C34878D82A}">
                    <a16:rowId xmlns:a16="http://schemas.microsoft.com/office/drawing/2014/main" val="3901101871"/>
                  </a:ext>
                </a:extLst>
              </a:tr>
              <a:tr h="310371">
                <a:tc>
                  <a:txBody>
                    <a:bodyPr/>
                    <a:lstStyle/>
                    <a:p>
                      <a:r>
                        <a:rPr lang="en-AU" sz="2100" i="1" dirty="0"/>
                        <a:t>No Rain F1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0.86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0.91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0.91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0.9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0.91</a:t>
                      </a:r>
                    </a:p>
                  </a:txBody>
                  <a:tcPr marL="104829" marR="104829" marT="52414" marB="52414"/>
                </a:tc>
                <a:extLst>
                  <a:ext uri="{0D108BD9-81ED-4DB2-BD59-A6C34878D82A}">
                    <a16:rowId xmlns:a16="http://schemas.microsoft.com/office/drawing/2014/main" val="2378037594"/>
                  </a:ext>
                </a:extLst>
              </a:tr>
              <a:tr h="310371">
                <a:tc>
                  <a:txBody>
                    <a:bodyPr/>
                    <a:lstStyle/>
                    <a:p>
                      <a:r>
                        <a:rPr lang="en-AU" sz="2100" i="1" dirty="0"/>
                        <a:t>Rain F1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0.52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0.59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0.6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0.66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0.59</a:t>
                      </a:r>
                    </a:p>
                  </a:txBody>
                  <a:tcPr marL="104829" marR="104829" marT="52414" marB="52414"/>
                </a:tc>
                <a:extLst>
                  <a:ext uri="{0D108BD9-81ED-4DB2-BD59-A6C34878D82A}">
                    <a16:rowId xmlns:a16="http://schemas.microsoft.com/office/drawing/2014/main" val="1644987768"/>
                  </a:ext>
                </a:extLst>
              </a:tr>
              <a:tr h="310371">
                <a:tc>
                  <a:txBody>
                    <a:bodyPr/>
                    <a:lstStyle/>
                    <a:p>
                      <a:r>
                        <a:rPr lang="en-AU" sz="2100" i="1" dirty="0"/>
                        <a:t>Precision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0.51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0.73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0.76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0.64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0.75</a:t>
                      </a:r>
                    </a:p>
                  </a:txBody>
                  <a:tcPr marL="104829" marR="104829" marT="52414" marB="52414"/>
                </a:tc>
                <a:extLst>
                  <a:ext uri="{0D108BD9-81ED-4DB2-BD59-A6C34878D82A}">
                    <a16:rowId xmlns:a16="http://schemas.microsoft.com/office/drawing/2014/main" val="483901607"/>
                  </a:ext>
                </a:extLst>
              </a:tr>
              <a:tr h="310371">
                <a:tc>
                  <a:txBody>
                    <a:bodyPr/>
                    <a:lstStyle/>
                    <a:p>
                      <a:r>
                        <a:rPr lang="en-AU" sz="2100" i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Recall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0.54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0.48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0.49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0.68</a:t>
                      </a:r>
                    </a:p>
                  </a:txBody>
                  <a:tcPr marL="104829" marR="104829" marT="52414" marB="52414"/>
                </a:tc>
                <a:tc>
                  <a:txBody>
                    <a:bodyPr/>
                    <a:lstStyle/>
                    <a:p>
                      <a:r>
                        <a:rPr lang="en-AU" sz="2100" dirty="0"/>
                        <a:t>0.48</a:t>
                      </a:r>
                    </a:p>
                  </a:txBody>
                  <a:tcPr marL="104829" marR="104829" marT="52414" marB="52414"/>
                </a:tc>
                <a:extLst>
                  <a:ext uri="{0D108BD9-81ED-4DB2-BD59-A6C34878D82A}">
                    <a16:rowId xmlns:a16="http://schemas.microsoft.com/office/drawing/2014/main" val="291190417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B1967123-2C04-434F-B42C-46C1046FDE22}"/>
              </a:ext>
            </a:extLst>
          </p:cNvPr>
          <p:cNvSpPr/>
          <p:nvPr/>
        </p:nvSpPr>
        <p:spPr>
          <a:xfrm>
            <a:off x="2761057" y="4060054"/>
            <a:ext cx="219722" cy="21972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3486DA-2130-42B7-8491-20FD048A161B}"/>
              </a:ext>
            </a:extLst>
          </p:cNvPr>
          <p:cNvSpPr/>
          <p:nvPr/>
        </p:nvSpPr>
        <p:spPr>
          <a:xfrm>
            <a:off x="4187806" y="4038600"/>
            <a:ext cx="219722" cy="219722"/>
          </a:xfrm>
          <a:prstGeom prst="ellipse">
            <a:avLst/>
          </a:prstGeom>
          <a:solidFill>
            <a:srgbClr val="0070C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A721B9-8CE9-4CF8-894F-9C46A092D4E9}"/>
              </a:ext>
            </a:extLst>
          </p:cNvPr>
          <p:cNvSpPr/>
          <p:nvPr/>
        </p:nvSpPr>
        <p:spPr>
          <a:xfrm>
            <a:off x="5627872" y="4053914"/>
            <a:ext cx="219722" cy="21972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0026B5-AD54-4BA8-8A69-5F44C7DCD6DD}"/>
              </a:ext>
            </a:extLst>
          </p:cNvPr>
          <p:cNvSpPr/>
          <p:nvPr/>
        </p:nvSpPr>
        <p:spPr>
          <a:xfrm>
            <a:off x="7059800" y="4053914"/>
            <a:ext cx="219722" cy="2197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921FF2-049C-4708-9EB7-2CB52687B4E9}"/>
              </a:ext>
            </a:extLst>
          </p:cNvPr>
          <p:cNvSpPr/>
          <p:nvPr/>
        </p:nvSpPr>
        <p:spPr>
          <a:xfrm>
            <a:off x="8410315" y="4038600"/>
            <a:ext cx="219722" cy="219722"/>
          </a:xfrm>
          <a:prstGeom prst="ellipse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F6C2B-4115-4512-B28B-2A518B467F06}"/>
              </a:ext>
            </a:extLst>
          </p:cNvPr>
          <p:cNvSpPr/>
          <p:nvPr/>
        </p:nvSpPr>
        <p:spPr>
          <a:xfrm>
            <a:off x="5939161" y="5219654"/>
            <a:ext cx="1402672" cy="443884"/>
          </a:xfrm>
          <a:prstGeom prst="rect">
            <a:avLst/>
          </a:prstGeom>
          <a:solidFill>
            <a:srgbClr val="00B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13928F-8CBF-4815-A01B-298721E45AA4}"/>
              </a:ext>
            </a:extLst>
          </p:cNvPr>
          <p:cNvSpPr/>
          <p:nvPr/>
        </p:nvSpPr>
        <p:spPr>
          <a:xfrm>
            <a:off x="5939161" y="6090082"/>
            <a:ext cx="1402672" cy="445632"/>
          </a:xfrm>
          <a:prstGeom prst="rect">
            <a:avLst/>
          </a:prstGeom>
          <a:solidFill>
            <a:srgbClr val="00B05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6F340B-632B-4BD9-B106-643541329B01}"/>
              </a:ext>
            </a:extLst>
          </p:cNvPr>
          <p:cNvSpPr/>
          <p:nvPr/>
        </p:nvSpPr>
        <p:spPr>
          <a:xfrm>
            <a:off x="5939161" y="5664836"/>
            <a:ext cx="1402672" cy="424796"/>
          </a:xfrm>
          <a:prstGeom prst="rect">
            <a:avLst/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B257E3-A650-47E7-89F9-6685398CACEE}"/>
              </a:ext>
            </a:extLst>
          </p:cNvPr>
          <p:cNvSpPr txBox="1"/>
          <p:nvPr/>
        </p:nvSpPr>
        <p:spPr>
          <a:xfrm>
            <a:off x="421864" y="3582871"/>
            <a:ext cx="829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Most important is Recall (Type II, FN): Bad to predict no rain, but then it does rain 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90CEBEB-2273-4C0B-9A05-461DA938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2" y="1056477"/>
            <a:ext cx="4486622" cy="28564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429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Modelling – Further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184278"/>
            <a:ext cx="7772870" cy="3424107"/>
          </a:xfrm>
        </p:spPr>
        <p:txBody>
          <a:bodyPr/>
          <a:lstStyle/>
          <a:p>
            <a:pPr marL="0" indent="0" algn="ctr">
              <a:buNone/>
            </a:pPr>
            <a:r>
              <a:rPr lang="en-AU" cap="none" dirty="0"/>
              <a:t>How much does the weather change between inland and coastal regions?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30F70A7-E5E7-439E-943A-561BF27AF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1799020"/>
            <a:ext cx="8884798" cy="21946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 descr="Graphical user interface, chart, application, histogram&#10;&#10;Description automatically generated">
            <a:extLst>
              <a:ext uri="{FF2B5EF4-FFF2-40B4-BE49-F238E27FC236}">
                <a16:creationId xmlns:a16="http://schemas.microsoft.com/office/drawing/2014/main" id="{FCE248B6-FC8D-4BA6-8178-C7936D82F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" y="4294507"/>
            <a:ext cx="8884801" cy="22059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49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81E3BE-E57B-4B13-9260-B6BE5885BAB2}"/>
              </a:ext>
            </a:extLst>
          </p:cNvPr>
          <p:cNvSpPr/>
          <p:nvPr/>
        </p:nvSpPr>
        <p:spPr>
          <a:xfrm>
            <a:off x="1" y="1"/>
            <a:ext cx="9144000" cy="100609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2">
                  <a:shade val="92000"/>
                  <a:satMod val="140000"/>
                  <a:lumMod val="11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2EF1-D0A0-4CF1-BC20-87AAB1AC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35"/>
            <a:ext cx="7773338" cy="1006096"/>
          </a:xfrm>
        </p:spPr>
        <p:txBody>
          <a:bodyPr/>
          <a:lstStyle/>
          <a:p>
            <a:r>
              <a:rPr lang="en-AU" b="1" cap="none" dirty="0"/>
              <a:t>Modelling – Further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0F09-D83D-44BD-B9D2-400441A81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5840085"/>
            <a:ext cx="7772870" cy="884215"/>
          </a:xfr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AU" cap="none" dirty="0"/>
              <a:t>Even with the differences, both models had 83% accuracy and 0.62 recall</a:t>
            </a:r>
            <a:br>
              <a:rPr lang="en-AU" cap="none" dirty="0"/>
            </a:br>
            <a:r>
              <a:rPr lang="en-AU" cap="none" dirty="0"/>
              <a:t>Variable interplay rather than location is what matters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2B10C11-82D1-4814-BC80-55443560A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8" y="3529183"/>
            <a:ext cx="8810213" cy="21761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BF622CD-689F-490E-A499-B1B296D63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7" y="1177023"/>
            <a:ext cx="8810213" cy="21761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059497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1240</TotalTime>
  <Words>395</Words>
  <Application>Microsoft Office PowerPoint</Application>
  <PresentationFormat>On-screen Show (4:3)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Droplet</vt:lpstr>
      <vt:lpstr>Potentially Predicting Precipitation</vt:lpstr>
      <vt:lpstr>PowerPoint Presentation</vt:lpstr>
      <vt:lpstr>Background</vt:lpstr>
      <vt:lpstr>Business Question</vt:lpstr>
      <vt:lpstr>Pipeline</vt:lpstr>
      <vt:lpstr>Feature Selection and Importance</vt:lpstr>
      <vt:lpstr>Modelling - Comparison</vt:lpstr>
      <vt:lpstr>Modelling – Further Insights</vt:lpstr>
      <vt:lpstr>Modelling – Further Insights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Potentially Predicting Precipitation</dc:title>
  <dc:creator>ciaran mathewson</dc:creator>
  <cp:lastModifiedBy>ciaran mathewson</cp:lastModifiedBy>
  <cp:revision>32</cp:revision>
  <dcterms:created xsi:type="dcterms:W3CDTF">2020-10-30T01:22:11Z</dcterms:created>
  <dcterms:modified xsi:type="dcterms:W3CDTF">2020-10-30T22:02:11Z</dcterms:modified>
</cp:coreProperties>
</file>